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b766b1c1adc4b70" /><Relationship Type="http://schemas.openxmlformats.org/officeDocument/2006/relationships/extended-properties" Target="/docProps/app.xml" Id="Rac9f00fcabc04e3c" /><Relationship Type="http://schemas.openxmlformats.org/officeDocument/2006/relationships/officeDocument" Target="/ppt/presentation.xml" Id="Ra9e63dda494f4d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1aebdb3b8a4f2d"/>
  </p:sldMasterIdLst>
  <p:notesMasterIdLst>
    <p:notesMasterId xmlns:r="http://schemas.openxmlformats.org/officeDocument/2006/relationships" r:id="R3688f46f37ef4971"/>
  </p:notesMasterIdLst>
  <p:sldIdLst>
    <p:sldId xmlns:r="http://schemas.openxmlformats.org/officeDocument/2006/relationships" id="256" r:id="R70695c2a90944024"/>
    <p:sldId xmlns:r="http://schemas.openxmlformats.org/officeDocument/2006/relationships" id="257" r:id="Reb31a2fdbcd5424a"/>
    <p:sldId xmlns:r="http://schemas.openxmlformats.org/officeDocument/2006/relationships" id="258" r:id="R58e7ae988ca14d31"/>
    <p:sldId xmlns:r="http://schemas.openxmlformats.org/officeDocument/2006/relationships" id="259" r:id="Re76af9e311624f1c"/>
    <p:sldId xmlns:r="http://schemas.openxmlformats.org/officeDocument/2006/relationships" id="260" r:id="R80d7b60bea1d4cd8"/>
    <p:sldId xmlns:r="http://schemas.openxmlformats.org/officeDocument/2006/relationships" id="261" r:id="Rd676ecd9431a4933"/>
    <p:sldId xmlns:r="http://schemas.openxmlformats.org/officeDocument/2006/relationships" id="262" r:id="R245439f174a64cdb"/>
    <p:sldId xmlns:r="http://schemas.openxmlformats.org/officeDocument/2006/relationships" id="263" r:id="Rd1d0298a640243cd"/>
    <p:sldId xmlns:r="http://schemas.openxmlformats.org/officeDocument/2006/relationships" id="264" r:id="Rda6f003717984b38"/>
    <p:sldId xmlns:r="http://schemas.openxmlformats.org/officeDocument/2006/relationships" id="265" r:id="Rdaafabe25e8945a9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420d4b733914e80" /><Relationship Type="http://schemas.openxmlformats.org/officeDocument/2006/relationships/slideMaster" Target="/ppt/slideMasters/slideMaster1.xml" Id="Rd21aebdb3b8a4f2d" /><Relationship Type="http://schemas.openxmlformats.org/officeDocument/2006/relationships/notesMaster" Target="/ppt/notesMasters/notesMaster1.xml" Id="R3688f46f37ef4971" /><Relationship Type="http://schemas.openxmlformats.org/officeDocument/2006/relationships/presProps" Target="/ppt/presProps.xml" Id="R05a0a7e1711e4870" /><Relationship Type="http://schemas.openxmlformats.org/officeDocument/2006/relationships/tableStyles" Target="/ppt/tableStyles.xml" Id="Rd5b38995bf8d4ddb" /><Relationship Type="http://schemas.openxmlformats.org/officeDocument/2006/relationships/slide" Target="/ppt/slides/slide1.xml" Id="R70695c2a90944024" /><Relationship Type="http://schemas.openxmlformats.org/officeDocument/2006/relationships/slide" Target="/ppt/slides/slide2.xml" Id="Reb31a2fdbcd5424a" /><Relationship Type="http://schemas.openxmlformats.org/officeDocument/2006/relationships/slide" Target="/ppt/slides/slide3.xml" Id="R58e7ae988ca14d31" /><Relationship Type="http://schemas.openxmlformats.org/officeDocument/2006/relationships/slide" Target="/ppt/slides/slide4.xml" Id="Re76af9e311624f1c" /><Relationship Type="http://schemas.openxmlformats.org/officeDocument/2006/relationships/slide" Target="/ppt/slides/slide5.xml" Id="R80d7b60bea1d4cd8" /><Relationship Type="http://schemas.openxmlformats.org/officeDocument/2006/relationships/slide" Target="/ppt/slides/slide6.xml" Id="Rd676ecd9431a4933" /><Relationship Type="http://schemas.openxmlformats.org/officeDocument/2006/relationships/slide" Target="/ppt/slides/slide7.xml" Id="R245439f174a64cdb" /><Relationship Type="http://schemas.openxmlformats.org/officeDocument/2006/relationships/slide" Target="/ppt/slides/slide8.xml" Id="Rd1d0298a640243cd" /><Relationship Type="http://schemas.openxmlformats.org/officeDocument/2006/relationships/slide" Target="/ppt/slides/slide9.xml" Id="Rda6f003717984b38" /><Relationship Type="http://schemas.openxmlformats.org/officeDocument/2006/relationships/slide" Target="/ppt/slides/slide10.xml" Id="Rdaafabe25e8945a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f66bbc32e2449e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d8ca9fe0d7d4c4b" /><Relationship Type="http://schemas.openxmlformats.org/officeDocument/2006/relationships/notesMaster" Target="/ppt/notesMasters/notesMaster1.xml" Id="R9a0dbae6f2e14de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baefd9c795a409e" /><Relationship Type="http://schemas.openxmlformats.org/officeDocument/2006/relationships/notesMaster" Target="/ppt/notesMasters/notesMaster1.xml" Id="R8e5d1c1e27f2411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32a04a9e11e4bca" /><Relationship Type="http://schemas.openxmlformats.org/officeDocument/2006/relationships/notesMaster" Target="/ppt/notesMasters/notesMaster1.xml" Id="Rab40169eb59849d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b73336437b142ed" /><Relationship Type="http://schemas.openxmlformats.org/officeDocument/2006/relationships/notesMaster" Target="/ppt/notesMasters/notesMaster1.xml" Id="R0c661308d09b4ed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37735c3b6984eb2" /><Relationship Type="http://schemas.openxmlformats.org/officeDocument/2006/relationships/notesMaster" Target="/ppt/notesMasters/notesMaster1.xml" Id="Reb18b8acbe094b6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a945179185b4ec6" /><Relationship Type="http://schemas.openxmlformats.org/officeDocument/2006/relationships/notesMaster" Target="/ppt/notesMasters/notesMaster1.xml" Id="R1a926f1423cc441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f722637c816459c" /><Relationship Type="http://schemas.openxmlformats.org/officeDocument/2006/relationships/notesMaster" Target="/ppt/notesMasters/notesMaster1.xml" Id="Rca20458ac960438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386a9f871204300" /><Relationship Type="http://schemas.openxmlformats.org/officeDocument/2006/relationships/notesMaster" Target="/ppt/notesMasters/notesMaster1.xml" Id="R35d35bab9a104a8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53265909f1f4e3c" /><Relationship Type="http://schemas.openxmlformats.org/officeDocument/2006/relationships/notesMaster" Target="/ppt/notesMasters/notesMaster1.xml" Id="R7020c4eb2a3e4fb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31840d66c144ea5" /><Relationship Type="http://schemas.openxmlformats.org/officeDocument/2006/relationships/notesMaster" Target="/ppt/notesMasters/notesMaster1.xml" Id="Rf9fac341ef3742f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377cdde524a9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71013da556447d4" /><Relationship Type="http://schemas.openxmlformats.org/officeDocument/2006/relationships/slideLayout" Target="/ppt/slideLayouts/slideLayout1.xml" Id="R9d8f43c90cb744f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8f43c90cb744f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fd14b68984f1e" /><Relationship Type="http://schemas.openxmlformats.org/officeDocument/2006/relationships/notesSlide" Target="/ppt/notesSlides/notesSlide1.xml" Id="R11db8103f02045a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a71bbcf4848b7" /><Relationship Type="http://schemas.openxmlformats.org/officeDocument/2006/relationships/notesSlide" Target="/ppt/notesSlides/notesSlide10.xml" Id="R1c1190bd1e4e4c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ca43c25ad417c" /><Relationship Type="http://schemas.openxmlformats.org/officeDocument/2006/relationships/notesSlide" Target="/ppt/notesSlides/notesSlide2.xml" Id="R9ff1f1355b5341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ea5fafaae43b5" /><Relationship Type="http://schemas.openxmlformats.org/officeDocument/2006/relationships/image" Target="/ppt/media/image.jpeg" Id="Rf7c51635b9a14291" /><Relationship Type="http://schemas.openxmlformats.org/officeDocument/2006/relationships/notesSlide" Target="/ppt/notesSlides/notesSlide3.xml" Id="R766446a4ddc049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4037a7a784e09" /><Relationship Type="http://schemas.openxmlformats.org/officeDocument/2006/relationships/notesSlide" Target="/ppt/notesSlides/notesSlide4.xml" Id="R57dafd8e5f6c46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eae8e545e460b" /><Relationship Type="http://schemas.openxmlformats.org/officeDocument/2006/relationships/image" Target="/ppt/media/image2.jpeg" Id="Rd2d8fa0b549f4758" /><Relationship Type="http://schemas.openxmlformats.org/officeDocument/2006/relationships/notesSlide" Target="/ppt/notesSlides/notesSlide5.xml" Id="Re639399b45d444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ddc8234eb4de3" /><Relationship Type="http://schemas.openxmlformats.org/officeDocument/2006/relationships/image" Target="/ppt/media/image3.jpeg" Id="Rd30d6826ab3d445c" /><Relationship Type="http://schemas.openxmlformats.org/officeDocument/2006/relationships/notesSlide" Target="/ppt/notesSlides/notesSlide6.xml" Id="Raa6a861de26d4a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ab78d53d542a7" /><Relationship Type="http://schemas.openxmlformats.org/officeDocument/2006/relationships/notesSlide" Target="/ppt/notesSlides/notesSlide7.xml" Id="Ra065b188f0c7415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480ec763543cd" /><Relationship Type="http://schemas.openxmlformats.org/officeDocument/2006/relationships/image" Target="/ppt/media/image4.jpeg" Id="Re1968be7f3774363" /><Relationship Type="http://schemas.openxmlformats.org/officeDocument/2006/relationships/notesSlide" Target="/ppt/notesSlides/notesSlide8.xml" Id="Rb1e2d151fcc047c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b083b19e94887" /><Relationship Type="http://schemas.openxmlformats.org/officeDocument/2006/relationships/notesSlide" Target="/ppt/notesSlides/notesSlide9.xml" Id="R3ec83833adb348d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9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13753DF-3466-447E-A6AE-6D0B2B1D0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25549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25549"/>
                </a:solidFill>
                <a:latin typeface="Arial"/>
                <a:ea typeface="Arial"/>
                <a:cs typeface="Arial"/>
              </a:rPr>
              <a:t>D’WORKBENCH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DD2F3C8-77B1-4EC7-93F9-184D7FEA6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81000"/>
            <a:ext cx="2895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65746E"/>
                </a:solidFill>
                <a:latin typeface="Arial"/>
                <a:ea typeface="Arial"/>
                <a:cs typeface="Arial"/>
              </a:rPr>
              <a:t>TRADES CRM + ERP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950F40B-E0AA-4317-BD46-A226F7012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171700"/>
            <a:ext cx="7239000" cy="3333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5100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5100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The trades CRM</a:t>
            </a:r>
          </a:p>
          <a:p xmlns:a="http://schemas.openxmlformats.org/drawingml/2006/main">
            <a:pPr algn="l">
              <a:defRPr sz="5100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5100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that carries the</a:t>
            </a:r>
          </a:p>
          <a:p xmlns:a="http://schemas.openxmlformats.org/drawingml/2006/main">
            <a:pPr algn="l">
              <a:defRPr sz="5100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5100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whole job.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8608309-ECF1-48B3-BD7A-22E77D187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1257300"/>
            <a:ext cx="3276600" cy="4724400"/>
          </a:xfrm>
          <a:prstGeom xmlns:a="http://schemas.openxmlformats.org/drawingml/2006/main" prst="roundRect">
            <a:avLst>
              <a:gd name="adj" fmla="val 3488"/>
            </a:avLst>
          </a:prstGeom>
          <a:solidFill xmlns:a="http://schemas.openxmlformats.org/drawingml/2006/main">
            <a:srgbClr val="12554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4B21F43-8639-4D9F-84CF-79A12EAF5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1619250"/>
            <a:ext cx="2667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B9D8D0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B9D8D0"/>
                </a:solidFill>
                <a:latin typeface="Arial"/>
                <a:ea typeface="Arial"/>
                <a:cs typeface="Arial"/>
              </a:rPr>
              <a:t>ONE OPERATIONAL MEMORY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31F77F3-3807-4E16-9BF8-B71B7498E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324100"/>
            <a:ext cx="247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SELL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F55F9DC-2215-442C-885A-BFB472853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105150"/>
            <a:ext cx="247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PLAN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8370D8A-7575-447F-B2F3-BD5B45601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886200"/>
            <a:ext cx="247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DELIVER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A773026-1EEC-41EB-BE47-28B966CC7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4667250"/>
            <a:ext cx="247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LEARN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08CB0D8-7D74-41D0-A05C-2C1E5BC40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62650"/>
            <a:ext cx="6858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266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From first inquiry to final invoice—without losing context between teams, tools or handoffs.</a:t>
            </a:r>
          </a:p>
        </p:txBody>
      </p:sp>
    </p:spTree>
    <p:extLst>
      <p:ext uri="{BB962C8B-B14F-4D97-AF65-F5344CB8AC3E}">
        <p14:creationId xmlns:p14="http://schemas.microsoft.com/office/powerpoint/2010/main" val="188755710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9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19B5F2B-F617-43CE-A02E-6560CE459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25549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25549"/>
                </a:solidFill>
                <a:latin typeface="Arial"/>
                <a:ea typeface="Arial"/>
                <a:cs typeface="Arial"/>
              </a:rPr>
              <a:t>D’WORKBENCH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426CCF6-B786-46D3-97B8-461B7CA07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9144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>
            <a:noAutofit/>
          </a:bodyPr>
          <a:lstStyle xmlns:a="http://schemas.openxmlformats.org/drawingml/2006/main"/>
          <a:p xmlns:a="http://schemas.openxmlformats.org/drawingml/2006/main">
            <a:pPr algn="l">
              <a:defRPr sz="5100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5100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Stop adapting your</a:t>
            </a:r>
          </a:p>
          <a:p xmlns:a="http://schemas.openxmlformats.org/drawingml/2006/main">
            <a:pPr algn="l">
              <a:defRPr sz="5100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5100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business to generic</a:t>
            </a:r>
          </a:p>
          <a:p xmlns:a="http://schemas.openxmlformats.org/drawingml/2006/main">
            <a:pPr algn="l">
              <a:defRPr sz="5100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5100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software.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D355A60-D6CC-4DBB-B1D8-C31CC326F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838700"/>
            <a:ext cx="8096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Give the business a system that understands the work.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A82F6AA-9BF8-4498-ACB7-49A8D3381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676900"/>
            <a:ext cx="260985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12554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D95D975-F7B3-4877-9537-B5D510935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848350"/>
            <a:ext cx="2305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762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BOOK A WORKING DEMO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8EA5D84-54EB-4F34-BB49-0C632A8C1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58674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12554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25549"/>
                </a:solidFill>
                <a:latin typeface="Arial"/>
                <a:ea typeface="Arial"/>
                <a:cs typeface="Arial"/>
              </a:rPr>
              <a:t>CRM first · Operations connected · Memory retained</a:t>
            </a:r>
          </a:p>
        </p:txBody>
      </p:sp>
    </p:spTree>
    <p:extLst>
      <p:ext uri="{BB962C8B-B14F-4D97-AF65-F5344CB8AC3E}">
        <p14:creationId xmlns:p14="http://schemas.microsoft.com/office/powerpoint/2010/main" val="29732444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9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6EF2ED3-CE65-478C-9B99-C9D162F22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08108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The work is connected. The software isn’t.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F3905C7-ECCF-4477-B999-780091286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6650" y="6419850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893A211-D510-4FFA-978F-F9BBB2477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62100"/>
            <a:ext cx="10572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A trade job crosses customers, sites, crews, suppliers, money and service. Fragmented tools force people to become the integration layer.</a:t>
            </a:r>
          </a:p>
        </p:txBody>
      </p:sp>
      <p:cxnSp>
        <p:nvCxnSpPr>
          <p:cNvPr id="21" name=""/>
          <p:cNvCxnSpPr/>
          <p:nvPr/>
        </p:nvCxnSpPr>
        <p:spPr>
          <a:xfrm xmlns:a="http://schemas.openxmlformats.org/drawingml/2006/main">
            <a:off x="400050" y="2800350"/>
            <a:ext cx="331470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125549"/>
            </a:solidFill>
            <a:prstDash val="solid"/>
          </a:ln>
        </p:spPr>
      </p:cxn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D050CA3-323D-4AC3-A616-D54CB0B4B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289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25549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25549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DA93E48-0C08-4673-A33B-33243AADE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3855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The handoff gap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419F26F-B796-4302-8A9B-47F18507E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514850"/>
            <a:ext cx="314325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A promise made in sales arrives late—or stripped of the detail operations needs.</a:t>
            </a:r>
          </a:p>
        </p:txBody>
      </p:sp>
      <p:cxnSp>
        <p:nvCxnSpPr>
          <p:cNvPr id="25" name=""/>
          <p:cNvCxnSpPr/>
          <p:nvPr/>
        </p:nvCxnSpPr>
        <p:spPr>
          <a:xfrm xmlns:a="http://schemas.openxmlformats.org/drawingml/2006/main">
            <a:off x="4248150" y="2800350"/>
            <a:ext cx="33147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7DEDA"/>
            </a:solidFill>
            <a:prstDash val="solid"/>
          </a:ln>
        </p:spPr>
      </p:cxn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14B838F-A9A2-465D-9C51-459A7C4AD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0289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25549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25549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C9DDA17-DEA5-4BD7-B601-77EB2752B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63855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The visibility gap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849F352-3C8C-435E-9D7D-FC9968FA0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4514850"/>
            <a:ext cx="314325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The diary shows time, but not readiness, travel, materials, risk or commercial context.</a:t>
            </a:r>
          </a:p>
        </p:txBody>
      </p:sp>
      <p:cxnSp>
        <p:nvCxnSpPr>
          <p:cNvPr id="29" name=""/>
          <p:cNvCxnSpPr/>
          <p:nvPr/>
        </p:nvCxnSpPr>
        <p:spPr>
          <a:xfrm xmlns:a="http://schemas.openxmlformats.org/drawingml/2006/main">
            <a:off x="8096250" y="2800350"/>
            <a:ext cx="33147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7DEDA"/>
            </a:solidFill>
            <a:prstDash val="solid"/>
          </a:ln>
        </p:spPr>
      </p:cxn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345A6A2-7B38-475B-8C0B-D16A48506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0289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25549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25549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771DB90-AC35-4B51-ADD3-BCB6D2215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63855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The memory gap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DA83657-3382-4CC2-A6CC-B6251093D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514850"/>
            <a:ext cx="314325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Decisions disappear into inboxes, notes and the heads of the people holding everything together.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E4063D4-D8D9-474F-B58F-E55184111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43600"/>
            <a:ext cx="819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02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25549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25549"/>
                </a:solidFill>
                <a:latin typeface="Arial"/>
                <a:ea typeface="Arial"/>
                <a:cs typeface="Arial"/>
              </a:rPr>
              <a:t>D’Workbench removes the need for heroic memory.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637B41F-1B85-4F5D-973B-D5D9BA601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6650" y="6419850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58816092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9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1FEA78C-773E-45C2-86C6-0FBCA927C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08108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A CRM first. An ERP when the job demands it.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A38C8BA-67B4-464D-B375-1AFE6FB52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6650" y="6419850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658995C-F943-4DD4-8321-88AF0B85A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66875"/>
            <a:ext cx="4000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2554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25549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3E9EB95-AE0F-4043-9F6B-2701A4AC8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657350"/>
            <a:ext cx="38385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913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CRM holds the relationship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6D961D6-3F95-48DF-B025-6B3F96C57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990725"/>
            <a:ext cx="38385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Inquiries, contacts, sites, conversations and the pipeline stay human-readable.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612063C-C5F7-476B-B13E-0B1127B05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09875"/>
            <a:ext cx="4000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2554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25549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D3EB95D-85CC-40A9-8329-833208446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800350"/>
            <a:ext cx="38385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913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The Job is the harness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1ABA418-843B-469E-A7CF-E656C2B8A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133725"/>
            <a:ext cx="38385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Contracts, documents, costs, evidence, purchasing and service attach to one durable reference.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50788B0-8A52-4D10-90D4-8833553CA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952875"/>
            <a:ext cx="4000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2554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25549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03F3F33-6CD7-4F6D-AF30-D4897B786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943350"/>
            <a:ext cx="38385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913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The Calendar runs the day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6157B67-6466-4974-A059-0C9F8C247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276725"/>
            <a:ext cx="38385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People, teams, travel, clashes, readiness and customer commitments meet in one view.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79B11B1-AEEA-4773-9DA3-96BD00222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57800"/>
            <a:ext cx="4333875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12554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9DD82CE-D156-4493-A6D2-5E8880DFF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448300"/>
            <a:ext cx="3952875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5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Job is the harness. Calendar runs the day.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476E06C-C31F-41F3-A3F3-E4742EB93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1562100"/>
            <a:ext cx="6724650" cy="4381500"/>
          </a:xfrm>
          <a:prstGeom xmlns:a="http://schemas.openxmlformats.org/drawingml/2006/main" prst="roundRect">
            <a:avLst>
              <a:gd name="adj" fmla="val 260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DA"/>
            </a:solidFill>
            <a:prstDash val="solid"/>
          </a:ln>
        </p:spPr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c51635b9a14291"/>
          <a:srcRect xmlns:a="http://schemas.openxmlformats.org/drawingml/2006/main" l="6676" t="0" r="6676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05400" y="1581150"/>
            <a:ext cx="6686550" cy="4343400"/>
          </a:xfrm>
          <a:prstGeom xmlns:a="http://schemas.openxmlformats.org/drawingml/2006/main" prst="roundRect">
            <a:avLst>
              <a:gd name="adj" fmla="val 1754"/>
            </a:avLst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7CBC9B3-5B9D-48AF-9108-9FE097BBA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6650" y="6419850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6965133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9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378A111-DA57-405D-B7D2-DBCDAD84B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08108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One connected lead-to-cash spine.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2542088-E645-4F6D-824B-477012AA1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6650" y="6419850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E583DC9-7E94-41EA-8ECE-D2C4D8106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52575"/>
            <a:ext cx="10001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Every stage advances the work while preserving the customer, job, commercial and service context behind it.</a:t>
            </a:r>
          </a:p>
        </p:txBody>
      </p:sp>
      <p:cxnSp>
        <p:nvCxnSpPr>
          <p:cNvPr id="35" name=""/>
          <p:cNvCxnSpPr/>
          <p:nvPr/>
        </p:nvCxnSpPr>
        <p:spPr>
          <a:xfrm xmlns:a="http://schemas.openxmlformats.org/drawingml/2006/main">
            <a:off x="495300" y="3124200"/>
            <a:ext cx="109347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125549"/>
            </a:solidFill>
            <a:prstDash val="solid"/>
          </a:ln>
        </p:spPr>
      </p:cxn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C9E1E1C-0AB1-4B01-9CF8-B054630FF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048000"/>
            <a:ext cx="161925" cy="1619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5549"/>
          </a:solidFill>
          <a:ln xmlns:a="http://schemas.openxmlformats.org/drawingml/2006/main" w="0">
            <a:solidFill>
              <a:srgbClr val="125549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5053DA0-871F-4B8C-A63A-4FBFD7DA9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400300"/>
            <a:ext cx="5143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2554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25549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52F5B75-E963-43CF-BAD4-B5AF5288D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562350"/>
            <a:ext cx="17621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Inquiry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909098F-16AC-4E9B-96C5-424248E45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000500"/>
            <a:ext cx="176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Capture need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45670F2-C642-44AC-B70C-4F03A00C5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3048000"/>
            <a:ext cx="161925" cy="1619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5549"/>
          </a:solidFill>
          <a:ln xmlns:a="http://schemas.openxmlformats.org/drawingml/2006/main" w="0">
            <a:solidFill>
              <a:srgbClr val="125549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296CD97-1175-49C1-A1F5-4B38FD5B5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2400300"/>
            <a:ext cx="5143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2554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25549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225AC05-92DE-4F4D-850F-E54691CC3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3562350"/>
            <a:ext cx="17621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Qualify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15E8334-6884-48C7-8D13-9DF15CCC2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4000500"/>
            <a:ext cx="176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Survey + quote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FCFA8C2-667D-48B3-9FC9-E0E53CD75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3048000"/>
            <a:ext cx="161925" cy="1619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5549"/>
          </a:solidFill>
          <a:ln xmlns:a="http://schemas.openxmlformats.org/drawingml/2006/main" w="0">
            <a:solidFill>
              <a:srgbClr val="125549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4982069-6D08-40CA-A453-A1EBF8EAC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2400300"/>
            <a:ext cx="5143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2554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25549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1F02D75-2B2A-449F-94E1-94E59FD8D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3562350"/>
            <a:ext cx="17621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Commit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F93FB54-83E9-47C9-BC74-5A5A34FFF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4000500"/>
            <a:ext cx="176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Contract + deposit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CA47C5D-725D-4AFF-8DCE-290AEA5B3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048000"/>
            <a:ext cx="161925" cy="1619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5549"/>
          </a:solidFill>
          <a:ln xmlns:a="http://schemas.openxmlformats.org/drawingml/2006/main" w="0">
            <a:solidFill>
              <a:srgbClr val="125549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291526E-9679-4E5C-84C2-EBB40B57E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400300"/>
            <a:ext cx="5143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2554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25549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0B0D623-8DE9-455C-A4C8-CA09B673B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562350"/>
            <a:ext cx="17621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Deliver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248BD34-31C8-4CA2-8384-73FF8A47B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000500"/>
            <a:ext cx="176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Buy + schedule + install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440F502-6314-46E3-832C-D938DF92A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3048000"/>
            <a:ext cx="161925" cy="1619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38A2D"/>
          </a:solidFill>
          <a:ln xmlns:a="http://schemas.openxmlformats.org/drawingml/2006/main" w="0">
            <a:solidFill>
              <a:srgbClr val="C38A2D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D14D550-60AA-43FC-AF34-54314494B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400300"/>
            <a:ext cx="5143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38A2D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C38A2D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1736E98-EB0F-438C-BFCF-AA873D7EB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3562350"/>
            <a:ext cx="1238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Settle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8465FFA-D35B-4E20-829B-224770963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4000500"/>
            <a:ext cx="1238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Invoice + reconcile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C5603AF-41CF-42BF-A6A8-45832D9DB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3048000"/>
            <a:ext cx="161925" cy="1619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38A2D"/>
          </a:solidFill>
          <a:ln xmlns:a="http://schemas.openxmlformats.org/drawingml/2006/main" w="0">
            <a:solidFill>
              <a:srgbClr val="C38A2D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8686038-A3DA-4209-B0EF-11FB2CE54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10950" y="2400300"/>
            <a:ext cx="5143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38A2D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C38A2D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A7C2C96-8CC0-4401-BB7F-DB7F94575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3562350"/>
            <a:ext cx="1219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r">
              <a:defRPr sz="1800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Support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22F501F-1B5F-4BE1-ABB2-E05AD5FF2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4000500"/>
            <a:ext cx="12192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Ticket + warranty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3AF700E-9855-4644-BF0B-D7209C257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334000"/>
            <a:ext cx="11391900" cy="6096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EAF1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1A1CE87-5998-4CA2-8240-F6F84AC7E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514975"/>
            <a:ext cx="10934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053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25549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25549"/>
                </a:solidFill>
                <a:latin typeface="Arial"/>
                <a:ea typeface="Arial"/>
                <a:cs typeface="Arial"/>
              </a:rPr>
              <a:t>Pipeline moves the commercial story. Parallel tracks expose purchasing, scheduling, finance and service truth without pretending every exception is a stage.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99ECD9E-A1D0-468F-B98C-F6076019E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6650" y="6419850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53219067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9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9BF4F95-87E5-4C20-A494-5866DAD39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08108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Every message lands in Job context.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862381D-5DC8-4086-B777-60AE98EA6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6650" y="6419850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76B9F73-FAC6-4731-8728-9ED7F3049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09725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25549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25549"/>
                </a:solidFill>
                <a:latin typeface="Arial"/>
                <a:ea typeface="Arial"/>
                <a:cs typeface="Arial"/>
              </a:rPr>
              <a:t>ONE CUSTOMER TIMELINE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DA1F8B6-FBB9-40C6-939C-4C0CED0E6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52625"/>
            <a:ext cx="4191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682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Email, WhatsApp, SMS, chat and calls stop behaving like separate worlds.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8470635-8A9B-461C-98A9-3119CB670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32575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5549"/>
          </a:solidFill>
          <a:ln xmlns:a="http://schemas.openxmlformats.org/drawingml/2006/main" w="0">
            <a:solidFill>
              <a:srgbClr val="125549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59D3D9F-AE50-413B-9D1A-791CC3F1A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171825"/>
            <a:ext cx="40005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569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Templates auto-fill the customer, contract, estimate and invoice references.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DE5BA78-AEEF-4385-BA20-B13781F72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38481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38A2D"/>
          </a:solidFill>
          <a:ln xmlns:a="http://schemas.openxmlformats.org/drawingml/2006/main" w="0">
            <a:solidFill>
              <a:srgbClr val="C38A2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18B7934-B678-49C1-A8CE-2E7D27B89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762375"/>
            <a:ext cx="40005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569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AI can rewrite tone and structure using the business’s own connected provider.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42765A4-7DE0-48A5-B65F-89E392C51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4438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5549"/>
          </a:solidFill>
          <a:ln xmlns:a="http://schemas.openxmlformats.org/drawingml/2006/main" w="0">
            <a:solidFill>
              <a:srgbClr val="125549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72D7972-567F-42A5-912D-0ADFDE3B5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352925"/>
            <a:ext cx="40005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569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Open a ticket, schedule work or inspect the Job without leaving the conversation.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03A3E4C-7F15-4453-916E-61A8F0552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5029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5549"/>
          </a:solidFill>
          <a:ln xmlns:a="http://schemas.openxmlformats.org/drawingml/2006/main" w="0">
            <a:solidFill>
              <a:srgbClr val="125549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C3592E7-5162-47DC-B949-2DDA5573B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943475"/>
            <a:ext cx="40005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569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Routing remains visible—even when a client forgets to reply all.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3534262-246F-4879-A560-7BE59F855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1562100"/>
            <a:ext cx="6877050" cy="4552950"/>
          </a:xfrm>
          <a:prstGeom xmlns:a="http://schemas.openxmlformats.org/drawingml/2006/main" prst="roundRect">
            <a:avLst>
              <a:gd name="adj" fmla="val 251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DA"/>
            </a:solidFill>
            <a:prstDash val="solid"/>
          </a:ln>
        </p:spPr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d8fa0b549f4758"/>
          <a:srcRect xmlns:a="http://schemas.openxmlformats.org/drawingml/2006/main" l="7371" t="0" r="737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953000" y="1581150"/>
            <a:ext cx="6838950" cy="4514850"/>
          </a:xfrm>
          <a:prstGeom xmlns:a="http://schemas.openxmlformats.org/drawingml/2006/main" prst="roundRect">
            <a:avLst>
              <a:gd name="adj" fmla="val 1688"/>
            </a:avLst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C303868-3C55-4CCB-BD6D-4F136AAF3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6650" y="6419850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19386063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9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95F7179-A6A3-4DB4-8090-B0AEE3E29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08108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The calendar is command—not decoration.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BCF71B7-D3DF-4F56-BF7F-8DA57D22F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6650" y="6419850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20B3CAE-A8CD-47DC-9BEB-09794708F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57350"/>
            <a:ext cx="2286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25549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25549"/>
                </a:solidFill>
                <a:latin typeface="Arial"/>
                <a:ea typeface="Arial"/>
                <a:cs typeface="Arial"/>
              </a:rPr>
              <a:t>SEE WORK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8D8EF96-8E23-499A-80B6-1C969FDD3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52625"/>
            <a:ext cx="29527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65746E"/>
                </a:solidFill>
                <a:latin typeface="Arial"/>
                <a:ea typeface="Arial"/>
                <a:cs typeface="Arial"/>
              </a:rPr>
              <a:t>Addresses, crews, job references and type stay legible at a glance.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8540E9D-8F1B-4C73-A9A3-2B0BB8DC1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09900"/>
            <a:ext cx="2286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C38A2D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C38A2D"/>
                </a:solidFill>
                <a:latin typeface="Arial"/>
                <a:ea typeface="Arial"/>
                <a:cs typeface="Arial"/>
              </a:rPr>
              <a:t>SEE RISK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90A8896-A864-4CD2-B1E8-E5ABBD83C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05175"/>
            <a:ext cx="29527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Clashes, provisional work, absences and duplicate bookings flag—without blocking judgment.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43047E4-9CA9-49DB-949A-3C3F97E22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362450"/>
            <a:ext cx="2286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25549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25549"/>
                </a:solidFill>
                <a:latin typeface="Arial"/>
                <a:ea typeface="Arial"/>
                <a:cs typeface="Arial"/>
              </a:rPr>
              <a:t>ACT NOW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7E88D6-96DA-4C5A-B306-12F0FEDE7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57725"/>
            <a:ext cx="29527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Open the Job, PO or hover preview directly from the entry.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98E09C4-1203-4FD8-9190-14AAE9971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1562100"/>
            <a:ext cx="8115300" cy="4610100"/>
          </a:xfrm>
          <a:prstGeom xmlns:a="http://schemas.openxmlformats.org/drawingml/2006/main" prst="roundRect">
            <a:avLst>
              <a:gd name="adj" fmla="val 247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DA"/>
            </a:solidFill>
            <a:prstDash val="solid"/>
          </a:ln>
        </p:spPr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0d6826ab3d445c"/>
          <a:srcRect xmlns:a="http://schemas.openxmlformats.org/drawingml/2006/main" l="282" t="0" r="2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714750" y="1581150"/>
            <a:ext cx="8077200" cy="4572000"/>
          </a:xfrm>
          <a:prstGeom xmlns:a="http://schemas.openxmlformats.org/drawingml/2006/main" prst="roundRect">
            <a:avLst>
              <a:gd name="adj" fmla="val 1667"/>
            </a:avLst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83725D0-94D9-4832-A6E9-D8AAD830E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695950"/>
            <a:ext cx="2571750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F1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DCF7A40-BF82-4F3F-97FE-D54D3878D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762625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25549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25549"/>
                </a:solidFill>
                <a:latin typeface="Arial"/>
                <a:ea typeface="Arial"/>
                <a:cs typeface="Arial"/>
              </a:rPr>
              <a:t>MONTH · WEEK · DAY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6CA8C5D-7AEA-4D9A-B470-4F4E8DB39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6650" y="6419850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48196160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9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26BAAD6-E60D-4DFC-9006-9DB82F932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08108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Depth where trade businesses actually need it.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352F0C9-47B2-43CF-87D5-6D8EF1360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6650" y="6419850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E87B42E-278F-4BD5-B6FE-211DEB4BD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43050"/>
            <a:ext cx="981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The CRM stays familiar. Operational depth appears exactly where the work requires it.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0A0CCF7-3671-4427-91E1-79AB18627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266950"/>
            <a:ext cx="55435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E8F1EE"/>
          </a:solidFill>
          <a:ln xmlns:a="http://schemas.openxmlformats.org/drawingml/2006/main" w="9525">
            <a:solidFill>
              <a:srgbClr val="125549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2A48B10-289D-4B0F-8641-0985BDECB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14600"/>
            <a:ext cx="485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25549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25549"/>
                </a:solidFill>
                <a:latin typeface="Arial"/>
                <a:ea typeface="Arial"/>
                <a:cs typeface="Arial"/>
              </a:rPr>
              <a:t>PURCHASING + INVENTORY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652DB45-1456-4B5E-99CD-9385BF742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0"/>
            <a:ext cx="4953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POS-familiar ordering, supplier products, job-cost allocation, templates, restock and delivery tracking.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A930F5F-E657-485A-9843-C7EFE6E38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266950"/>
            <a:ext cx="55435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D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6F9B5DE-2D0D-4E7F-A036-9555DBE18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514600"/>
            <a:ext cx="485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65746E"/>
                </a:solidFill>
                <a:latin typeface="Arial"/>
                <a:ea typeface="Arial"/>
                <a:cs typeface="Arial"/>
              </a:rPr>
              <a:t>FINANCE + EVIDENCE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D329F5A-00CC-4227-B2EA-C5D555E7C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857500"/>
            <a:ext cx="4953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Contracts, deposits, invoices, reconciliations, documents and audit-ready records remain Job-linked.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DA11B39-CD53-43E9-AF94-827B8B771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229100"/>
            <a:ext cx="55435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D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28492E3-1B75-4036-A76C-41591FCAB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76750"/>
            <a:ext cx="485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65746E"/>
                </a:solidFill>
                <a:latin typeface="Arial"/>
                <a:ea typeface="Arial"/>
                <a:cs typeface="Arial"/>
              </a:rPr>
              <a:t>TICKETS + SERVICE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72DBE8B-FE68-4664-A567-C4D1130D1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19650"/>
            <a:ext cx="4953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Every request gets a durable reference, owner, SLA, investigation timeline and resolution trail.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33AF782-CEAA-470D-9772-8CFF123E2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229100"/>
            <a:ext cx="55435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D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BC08110-C307-4788-8A03-6115C6FF8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476750"/>
            <a:ext cx="485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65746E"/>
                </a:solidFill>
                <a:latin typeface="Arial"/>
                <a:ea typeface="Arial"/>
                <a:cs typeface="Arial"/>
              </a:rPr>
              <a:t>WORKFORCE + ACCESS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BF61DEB-7A82-47FF-9DCC-577C8D246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819650"/>
            <a:ext cx="4953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Teams, multi-role users, working hours, holidays and hierarchical access shape dispatch and risk.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913C892-8D22-4E78-A403-90714A505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6650" y="6419850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34630799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9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14004CC-4617-426E-BED1-42BA228CF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08108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Custom without cutting the operational wires.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6CD25C7-26DF-4E6A-A307-FDD3A907F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6650" y="6419850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3553E7C-E247-4222-A1CB-C8D79CF51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" y="1619250"/>
            <a:ext cx="6610350" cy="430530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DA"/>
            </a:solidFill>
            <a:prstDash val="solid"/>
          </a:ln>
        </p:spPr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1968be7f3774363"/>
          <a:srcRect xmlns:a="http://schemas.openxmlformats.org/drawingml/2006/main" l="6656" t="0" r="6656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00050" y="1638300"/>
            <a:ext cx="6572250" cy="4267200"/>
          </a:xfrm>
          <a:prstGeom xmlns:a="http://schemas.openxmlformats.org/drawingml/2006/main" prst="roundRect">
            <a:avLst>
              <a:gd name="adj" fmla="val 1786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FA51AF7-858D-4CC4-9379-BA7AB8087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16383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25549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25549"/>
                </a:solidFill>
                <a:latin typeface="Arial"/>
                <a:ea typeface="Arial"/>
                <a:cs typeface="Arial"/>
              </a:rPr>
              <a:t>THE COMPROMISE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601DC85-7117-418E-943D-9549F7013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1981200"/>
            <a:ext cx="4191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A solid spine.</a:t>
            </a:r>
          </a:p>
          <a:p xmlns:a="http://schemas.openxmlformats.org/drawingml/2006/main">
            <a:pPr algn="l">
              <a:defRPr sz="2250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Editable extensions.</a:t>
            </a:r>
          </a:p>
        </p:txBody>
      </p:sp>
      <p:cxnSp>
        <p:nvCxnSpPr>
          <p:cNvPr id="20" name=""/>
          <p:cNvCxnSpPr/>
          <p:nvPr/>
        </p:nvCxnSpPr>
        <p:spPr>
          <a:xfrm xmlns:a="http://schemas.openxmlformats.org/drawingml/2006/main">
            <a:off x="7353300" y="3009900"/>
            <a:ext cx="409575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125549"/>
            </a:solidFill>
            <a:prstDash val="solid"/>
          </a:ln>
        </p:spPr>
      </p:cxn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B2DD5AB-BB2B-4D3B-90A3-8E67CC937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2575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5549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25549"/>
                </a:solidFill>
                <a:latin typeface="Arial"/>
                <a:ea typeface="Arial"/>
                <a:cs typeface="Arial"/>
              </a:rPr>
              <a:t>GUARDED CORE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A18D74F-BE11-4B40-BB8C-EB372A6BC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562350"/>
            <a:ext cx="4095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Job identity · contracts · addresses · audit trail · reference integrity</a:t>
            </a:r>
          </a:p>
        </p:txBody>
      </p:sp>
      <p:cxnSp>
        <p:nvCxnSpPr>
          <p:cNvPr id="23" name=""/>
          <p:cNvCxnSpPr/>
          <p:nvPr/>
        </p:nvCxnSpPr>
        <p:spPr>
          <a:xfrm xmlns:a="http://schemas.openxmlformats.org/drawingml/2006/main">
            <a:off x="7353300" y="4438650"/>
            <a:ext cx="4095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D7DEDA"/>
            </a:solidFill>
            <a:prstDash val="solid"/>
          </a:ln>
        </p:spPr>
      </p:cxn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EDCE0EA-0E76-4D2D-8640-C052EDE87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4676775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38A2D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C38A2D"/>
                </a:solidFill>
                <a:latin typeface="Arial"/>
                <a:ea typeface="Arial"/>
                <a:cs typeface="Arial"/>
              </a:rPr>
              <a:t>EDITABLE LAYER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7E46B40-5315-42C3-B418-C1C9E26A7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4981575"/>
            <a:ext cx="4095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Industry templates · stages · rules · messages · reminders · automations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3F3C0F3-2FA2-4F4B-B071-F2D5130EA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6650" y="6419850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79106810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9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932AB38-1711-4E85-B796-917A1061F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08108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Built to sell honestly—and operate safely.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35F8DF6-9A18-48AA-ABC9-DF943A4CE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6650" y="6419850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9160701-55E1-4A29-A756-007A74E1B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10953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The same product has two clear environments. One demonstrates the complete experience. The other refuses to fake a connection that is not configured.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7F6D70F-293B-469A-9BCE-651D71B3D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457450"/>
            <a:ext cx="5524500" cy="2190750"/>
          </a:xfrm>
          <a:prstGeom xmlns:a="http://schemas.openxmlformats.org/drawingml/2006/main" prst="roundRect">
            <a:avLst>
              <a:gd name="adj" fmla="val 5217"/>
            </a:avLst>
          </a:prstGeom>
          <a:solidFill xmlns:a="http://schemas.openxmlformats.org/drawingml/2006/main">
            <a:srgbClr val="12554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D1600F0-7CE2-4057-833D-2E110B6EC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24150"/>
            <a:ext cx="1047750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5EB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5C236F2-9ACB-47D1-B0EE-696931F21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79082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25549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25549"/>
                </a:solidFill>
                <a:latin typeface="Arial"/>
                <a:ea typeface="Arial"/>
                <a:cs typeface="Arial"/>
              </a:rPr>
              <a:t>DEMO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7FB307A-16B1-4226-8712-6DCC30F14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76600"/>
            <a:ext cx="4762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851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Always ready to show.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C4C1D10-6DE5-4712-B546-3BDAC7B94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29050"/>
            <a:ext cx="4762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319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8E9E4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D8E9E4"/>
                </a:solidFill>
                <a:latin typeface="Arial"/>
                <a:ea typeface="Arial"/>
                <a:cs typeface="Arial"/>
              </a:rPr>
              <a:t>Anonymized, realistic data. Simulated email, SMS, WhatsApp, Xero and AI flows. No dead ends during a sales conversation.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0250969-3469-4998-882A-D4ACC6FA2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457450"/>
            <a:ext cx="5524500" cy="2190750"/>
          </a:xfrm>
          <a:prstGeom xmlns:a="http://schemas.openxmlformats.org/drawingml/2006/main" prst="roundRect">
            <a:avLst>
              <a:gd name="adj" fmla="val 5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D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93728FB-38BF-413E-9BFA-13FB0D8A3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724150"/>
            <a:ext cx="952500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2E7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2820DF4-8CEF-4703-B0B8-CC66330E1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90825"/>
            <a:ext cx="76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C38A2D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C38A2D"/>
                </a:solidFill>
                <a:latin typeface="Arial"/>
                <a:ea typeface="Arial"/>
                <a:cs typeface="Arial"/>
              </a:rPr>
              <a:t>LIVE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3CDA160-134D-410C-81E0-BB18EC9F1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276600"/>
            <a:ext cx="4762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851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4221E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4221E"/>
                </a:solidFill>
                <a:latin typeface="Arial"/>
                <a:ea typeface="Arial"/>
                <a:cs typeface="Arial"/>
              </a:rPr>
              <a:t>Truth over theatre.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EF6E8B3-E00B-4531-A7C3-766DC2A73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829050"/>
            <a:ext cx="4762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3951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Real business data. Real permissions. Missing integrations raise a visible setup error instead of pretending the message, sync or payment succeeded.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7FEF5BF-6EA7-471C-9BDD-90C801DC4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95875"/>
            <a:ext cx="190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25549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25549"/>
                </a:solidFill>
                <a:latin typeface="Arial"/>
                <a:ea typeface="Arial"/>
                <a:cs typeface="Arial"/>
              </a:rPr>
              <a:t>INTEGRATION READY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944D72F-4BDE-42F8-B5FD-75C7A93BC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29250"/>
            <a:ext cx="1571625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F1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FA85184-90C1-48A5-8651-097980155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495925"/>
            <a:ext cx="1381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25549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25549"/>
                </a:solidFill>
                <a:latin typeface="Arial"/>
                <a:ea typeface="Arial"/>
                <a:cs typeface="Arial"/>
              </a:rPr>
              <a:t>EMAIL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A6EBFF6-4E45-4052-9D5F-CE1F6F8EE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5429250"/>
            <a:ext cx="1571625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F1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1D761FC-3289-4BAA-B866-4FB467014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5495925"/>
            <a:ext cx="1381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25549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25549"/>
                </a:solidFill>
                <a:latin typeface="Arial"/>
                <a:ea typeface="Arial"/>
                <a:cs typeface="Arial"/>
              </a:rPr>
              <a:t>WHATSAPP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5B7660E-6F1C-4A9D-B7AB-09073674C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5429250"/>
            <a:ext cx="1571625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F1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B6C9112-7C8F-4E04-8A3C-B495A4891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5495925"/>
            <a:ext cx="1381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25549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125549"/>
                </a:solidFill>
                <a:latin typeface="Arial"/>
                <a:ea typeface="Arial"/>
                <a:cs typeface="Arial"/>
              </a:rPr>
              <a:t>SMS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0D578DB-72C7-4C92-9F80-05172A6EC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15025" y="5429250"/>
            <a:ext cx="1571625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3EF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EE45B54-8E96-4F9F-97EF-C76126C31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75" y="5495925"/>
            <a:ext cx="1381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C38A2D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C38A2D"/>
                </a:solidFill>
                <a:latin typeface="Arial"/>
                <a:ea typeface="Arial"/>
                <a:cs typeface="Arial"/>
              </a:rPr>
              <a:t>XERO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432F9E9-5B56-4DBC-9EB1-1727FD452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5429250"/>
            <a:ext cx="1571625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3EF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E14635C-037C-4376-B320-C52B20D02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5495925"/>
            <a:ext cx="1381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C38A2D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C38A2D"/>
                </a:solidFill>
                <a:latin typeface="Arial"/>
                <a:ea typeface="Arial"/>
                <a:cs typeface="Arial"/>
              </a:rPr>
              <a:t>MAKE / N8N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813A25A-BBFA-418C-8899-FE69D19A2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91675" y="5429250"/>
            <a:ext cx="1571625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3EF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431C947-D0DC-431E-BCA9-74AB5EC95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86925" y="5495925"/>
            <a:ext cx="1381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C38A2D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C38A2D"/>
                </a:solidFill>
                <a:latin typeface="Arial"/>
                <a:ea typeface="Arial"/>
                <a:cs typeface="Arial"/>
              </a:rPr>
              <a:t>BYO AI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BF0D899-1EF3-431C-804C-D6C7D3F4B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6650" y="6419850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65746E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65746E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90676021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2026-07-17T04:26:44.5790000Z</dcterms:created>
  <dcterms:modified xsi:type="dcterms:W3CDTF">2026-07-17T04:26:44.5790000Z</dcterms:modified>
</coreProperties>
</file>